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7"/>
  </p:notesMasterIdLst>
  <p:handoutMasterIdLst>
    <p:handoutMasterId r:id="rId18"/>
  </p:handoutMasterIdLst>
  <p:sldIdLst>
    <p:sldId id="256" r:id="rId2"/>
    <p:sldId id="297" r:id="rId3"/>
    <p:sldId id="310" r:id="rId4"/>
    <p:sldId id="311" r:id="rId5"/>
    <p:sldId id="312" r:id="rId6"/>
    <p:sldId id="316" r:id="rId7"/>
    <p:sldId id="290" r:id="rId8"/>
    <p:sldId id="273" r:id="rId9"/>
    <p:sldId id="314" r:id="rId10"/>
    <p:sldId id="291" r:id="rId11"/>
    <p:sldId id="315" r:id="rId12"/>
    <p:sldId id="313" r:id="rId13"/>
    <p:sldId id="317" r:id="rId14"/>
    <p:sldId id="303" r:id="rId15"/>
    <p:sldId id="267" r:id="rId1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DDCA"/>
    <a:srgbClr val="E0E0E0"/>
    <a:srgbClr val="FED5BE"/>
    <a:srgbClr val="FD3D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1598" autoAdjust="0"/>
  </p:normalViewPr>
  <p:slideViewPr>
    <p:cSldViewPr>
      <p:cViewPr varScale="1">
        <p:scale>
          <a:sx n="80" d="100"/>
          <a:sy n="80" d="100"/>
        </p:scale>
        <p:origin x="-187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4" d="100"/>
          <a:sy n="84" d="100"/>
        </p:scale>
        <p:origin x="-3132" y="-7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48"/>
    </mc:Choice>
    <mc:Fallback>
      <c:style val="4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% Reporting</a:t>
            </a:r>
            <a:r>
              <a:rPr lang="en-US" baseline="0"/>
              <a:t> Health Topic as "Major" or "Critical" Problem</a:t>
            </a:r>
            <a:endParaRPr lang="en-US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'Top Health Issues'!$A$26</c:f>
              <c:strCache>
                <c:ptCount val="1"/>
                <c:pt idx="0">
                  <c:v>Aroostook County</c:v>
                </c:pt>
              </c:strCache>
            </c:strRef>
          </c:tx>
          <c:invertIfNegative val="0"/>
          <c:cat>
            <c:strRef>
              <c:f>'Top Health Issues'!$B$25:$F$25</c:f>
              <c:strCache>
                <c:ptCount val="5"/>
                <c:pt idx="0">
                  <c:v>Obesity</c:v>
                </c:pt>
                <c:pt idx="1">
                  <c:v>Drug and Alcohol Abuse</c:v>
                </c:pt>
                <c:pt idx="2">
                  <c:v>Cardiovascular Diseases</c:v>
                </c:pt>
                <c:pt idx="3">
                  <c:v>Diabetes</c:v>
                </c:pt>
                <c:pt idx="4">
                  <c:v>Respiratory Diseases</c:v>
                </c:pt>
              </c:strCache>
            </c:strRef>
          </c:cat>
          <c:val>
            <c:numRef>
              <c:f>'Top Health Issues'!$B$26:$F$26</c:f>
              <c:numCache>
                <c:formatCode>0%</c:formatCode>
                <c:ptCount val="5"/>
                <c:pt idx="0">
                  <c:v>0.85</c:v>
                </c:pt>
                <c:pt idx="1">
                  <c:v>0.8</c:v>
                </c:pt>
                <c:pt idx="2">
                  <c:v>0.8</c:v>
                </c:pt>
                <c:pt idx="3">
                  <c:v>0.76</c:v>
                </c:pt>
                <c:pt idx="4">
                  <c:v>0.74</c:v>
                </c:pt>
              </c:numCache>
            </c:numRef>
          </c:val>
        </c:ser>
        <c:ser>
          <c:idx val="1"/>
          <c:order val="1"/>
          <c:tx>
            <c:strRef>
              <c:f>'Top Health Issues'!$A$27</c:f>
              <c:strCache>
                <c:ptCount val="1"/>
                <c:pt idx="0">
                  <c:v>Maine</c:v>
                </c:pt>
              </c:strCache>
            </c:strRef>
          </c:tx>
          <c:invertIfNegative val="0"/>
          <c:cat>
            <c:strRef>
              <c:f>'Top Health Issues'!$B$25:$F$25</c:f>
              <c:strCache>
                <c:ptCount val="5"/>
                <c:pt idx="0">
                  <c:v>Obesity</c:v>
                </c:pt>
                <c:pt idx="1">
                  <c:v>Drug and Alcohol Abuse</c:v>
                </c:pt>
                <c:pt idx="2">
                  <c:v>Cardiovascular Diseases</c:v>
                </c:pt>
                <c:pt idx="3">
                  <c:v>Diabetes</c:v>
                </c:pt>
                <c:pt idx="4">
                  <c:v>Respiratory Diseases</c:v>
                </c:pt>
              </c:strCache>
            </c:strRef>
          </c:cat>
          <c:val>
            <c:numRef>
              <c:f>'Top Health Issues'!$B$27:$F$27</c:f>
              <c:numCache>
                <c:formatCode>0%</c:formatCode>
                <c:ptCount val="5"/>
                <c:pt idx="0">
                  <c:v>0.78</c:v>
                </c:pt>
                <c:pt idx="1">
                  <c:v>0.8</c:v>
                </c:pt>
                <c:pt idx="2">
                  <c:v>0.63</c:v>
                </c:pt>
                <c:pt idx="3">
                  <c:v>0.63</c:v>
                </c:pt>
                <c:pt idx="4">
                  <c:v>0.6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20521856"/>
        <c:axId val="120523392"/>
      </c:barChart>
      <c:catAx>
        <c:axId val="120521856"/>
        <c:scaling>
          <c:orientation val="minMax"/>
        </c:scaling>
        <c:delete val="0"/>
        <c:axPos val="b"/>
        <c:majorTickMark val="none"/>
        <c:minorTickMark val="none"/>
        <c:tickLblPos val="nextTo"/>
        <c:crossAx val="120523392"/>
        <c:crosses val="autoZero"/>
        <c:auto val="1"/>
        <c:lblAlgn val="ctr"/>
        <c:lblOffset val="100"/>
        <c:noMultiLvlLbl val="0"/>
      </c:catAx>
      <c:valAx>
        <c:axId val="120523392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120521856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48"/>
    </mc:Choice>
    <mc:Fallback>
      <c:style val="4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% Reporting Topic as a "Major" or "Critical" Problem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'Top Soc Determin'!$A$18</c:f>
              <c:strCache>
                <c:ptCount val="1"/>
                <c:pt idx="0">
                  <c:v>Aroostook County</c:v>
                </c:pt>
              </c:strCache>
            </c:strRef>
          </c:tx>
          <c:invertIfNegative val="0"/>
          <c:cat>
            <c:strRef>
              <c:f>'Top Soc Determin'!$B$17:$F$17</c:f>
              <c:strCache>
                <c:ptCount val="5"/>
                <c:pt idx="0">
                  <c:v>Access to Behavioral Health/Mental Health Care</c:v>
                </c:pt>
                <c:pt idx="1">
                  <c:v>Poverty</c:v>
                </c:pt>
                <c:pt idx="2">
                  <c:v>Employment</c:v>
                </c:pt>
                <c:pt idx="3">
                  <c:v>Health Care Insurance</c:v>
                </c:pt>
                <c:pt idx="4">
                  <c:v>Transportation</c:v>
                </c:pt>
              </c:strCache>
            </c:strRef>
          </c:cat>
          <c:val>
            <c:numRef>
              <c:f>'Top Soc Determin'!$B$18:$F$18</c:f>
              <c:numCache>
                <c:formatCode>0%</c:formatCode>
                <c:ptCount val="5"/>
                <c:pt idx="0">
                  <c:v>0.7</c:v>
                </c:pt>
                <c:pt idx="1">
                  <c:v>0.69</c:v>
                </c:pt>
                <c:pt idx="2">
                  <c:v>0.63</c:v>
                </c:pt>
                <c:pt idx="3">
                  <c:v>0.63</c:v>
                </c:pt>
                <c:pt idx="4">
                  <c:v>0.6</c:v>
                </c:pt>
              </c:numCache>
            </c:numRef>
          </c:val>
        </c:ser>
        <c:ser>
          <c:idx val="1"/>
          <c:order val="1"/>
          <c:tx>
            <c:strRef>
              <c:f>'Top Soc Determin'!$A$19</c:f>
              <c:strCache>
                <c:ptCount val="1"/>
                <c:pt idx="0">
                  <c:v>Maine</c:v>
                </c:pt>
              </c:strCache>
            </c:strRef>
          </c:tx>
          <c:invertIfNegative val="0"/>
          <c:cat>
            <c:strRef>
              <c:f>'Top Soc Determin'!$B$17:$F$17</c:f>
              <c:strCache>
                <c:ptCount val="5"/>
                <c:pt idx="0">
                  <c:v>Access to Behavioral Health/Mental Health Care</c:v>
                </c:pt>
                <c:pt idx="1">
                  <c:v>Poverty</c:v>
                </c:pt>
                <c:pt idx="2">
                  <c:v>Employment</c:v>
                </c:pt>
                <c:pt idx="3">
                  <c:v>Health Care Insurance</c:v>
                </c:pt>
                <c:pt idx="4">
                  <c:v>Transportation</c:v>
                </c:pt>
              </c:strCache>
            </c:strRef>
          </c:cat>
          <c:val>
            <c:numRef>
              <c:f>'Top Soc Determin'!$B$19:$F$19</c:f>
              <c:numCache>
                <c:formatCode>0%</c:formatCode>
                <c:ptCount val="5"/>
                <c:pt idx="0">
                  <c:v>0.67</c:v>
                </c:pt>
                <c:pt idx="1">
                  <c:v>0.78</c:v>
                </c:pt>
                <c:pt idx="2">
                  <c:v>0.64</c:v>
                </c:pt>
                <c:pt idx="3">
                  <c:v>0.64</c:v>
                </c:pt>
                <c:pt idx="4">
                  <c:v>0.67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20691328"/>
        <c:axId val="120701696"/>
      </c:barChart>
      <c:catAx>
        <c:axId val="120691328"/>
        <c:scaling>
          <c:orientation val="minMax"/>
        </c:scaling>
        <c:delete val="0"/>
        <c:axPos val="b"/>
        <c:majorTickMark val="none"/>
        <c:minorTickMark val="none"/>
        <c:tickLblPos val="nextTo"/>
        <c:crossAx val="120701696"/>
        <c:crosses val="autoZero"/>
        <c:auto val="1"/>
        <c:lblAlgn val="ctr"/>
        <c:lblOffset val="100"/>
        <c:noMultiLvlLbl val="0"/>
      </c:catAx>
      <c:valAx>
        <c:axId val="120701696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120691328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30C71D-F406-4BBC-91D2-4DED456B4599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9B52C6-5C9C-4010-A162-579602F97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8927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E6C0033-0BCB-404B-A6BE-DC08A30DD14F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BAA6A29-ACC4-486E-808B-F1490F4756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379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Welcome/Introductions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Maine Shared Health Needs Assessment &amp; Planning Process Project, also called Maine SHNAPP.  The mission is to create the framework and approach for a shared CHNA that: </a:t>
            </a:r>
          </a:p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[a] provides valuable population health assessment data to interested organizations and individuals, </a:t>
            </a:r>
          </a:p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[b] supports public health accreditation efforts, and </a:t>
            </a:r>
          </a:p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[c] addresses community benefit reporting needs of hospitals. </a:t>
            </a:r>
          </a:p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Ultimately, the Maine SHNAPP seeks to turn data into action and create the healthiest population in the USA. 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6A29-ACC4-486E-808B-F1490F4756E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6866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These are the top 5 issues affecting where we live, work, learn, and play in Aroostook County based on information provided by the 110 respondents</a:t>
            </a:r>
            <a:r>
              <a:rPr lang="en-US" baseline="0" dirty="0" smtClean="0"/>
              <a:t> from this county on the Stakeholders Survey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aseline="0" dirty="0" smtClean="0"/>
              <a:t>People who responded to the survey were asked to rank these issues on a scale of 1-5 where “1” was Not at all a problem and “5” was Critical problem. (“4” = Major problem)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aseline="0" dirty="0" smtClean="0"/>
              <a:t>The full report for the county is located at www.maine.gov/SHNAPP/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aseline="0" dirty="0" smtClean="0"/>
              <a:t>Page </a:t>
            </a:r>
            <a:r>
              <a:rPr lang="en-US" baseline="0" dirty="0" smtClean="0"/>
              <a:t>26 </a:t>
            </a:r>
            <a:r>
              <a:rPr lang="en-US" baseline="0" dirty="0" smtClean="0"/>
              <a:t>of the Aroostook County Report shows cross tabulations of the percentage of stakeholders who agreed that significant differences exist among groups experiencing health disparities for a certain health condition [Handout?]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Page </a:t>
            </a:r>
            <a:r>
              <a:rPr lang="en-US" baseline="0" dirty="0" smtClean="0"/>
              <a:t>27 </a:t>
            </a:r>
            <a:r>
              <a:rPr lang="en-US" baseline="0" dirty="0" smtClean="0"/>
              <a:t>of the Aroostook County Report shows cross tabulations of the percentage of stakeholders who identified certain factors/social determinants as key drivers that lead to a specific health condition [Handout?]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baseline="0" dirty="0" smtClean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The top 5 health factors for the state were: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Poverty (78%)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Access to Behavioral/Mental Health Care (67%)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Transportation (67%)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Health Care Insurance (64%)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Employment (64%)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6A29-ACC4-486E-808B-F1490F4756E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8575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Take some time to review the handout of Health Issues – Surveillance Data to note successes &amp; challenges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The handout also contains the Stakeholder Survey responses related to Health Issues for comparison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6A29-ACC4-486E-808B-F1490F4756E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8575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Capture initial comments and feedback from group?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Responses can be listed as significant health issues and/or ask group members to identify priorities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6A29-ACC4-486E-808B-F1490F4756E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8719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Capture initial comments and feedback from group?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Responses can be listed as significant health issues and/or ask group members to identify priorities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6A29-ACC4-486E-808B-F1490F4756E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8719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Capture notes on the group’s thoughts…..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6A29-ACC4-486E-808B-F1490F4756E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5594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Add local contacts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Recommendation – print this slide as</a:t>
            </a:r>
            <a:r>
              <a:rPr lang="en-US" baseline="0" dirty="0" smtClean="0"/>
              <a:t> a Handout for participants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6A29-ACC4-486E-808B-F1490F4756E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6866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project is supported financially and with resources by the four largest hospital systems in Maine and the Maine CDC.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is the 1</a:t>
            </a:r>
            <a:r>
              <a:rPr lang="en-US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state-wide public private partnership of its kind in the nation.</a:t>
            </a:r>
            <a:endParaRPr lang="en-US" dirty="0" smtClean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Brief history -- EMHS, MG, and MH worked together in 2010-11 to create the OneMaine Health Collaborative CHNA and the Maine CDC completed the 2012 SHA.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Statewide Coordinating Council for Public Health facilitated the conversation among Maine CDC/DHHS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hospital leaders to work together on a unified health needs assessment and community engagement process – resulting in the Maine SHNAPP &amp; Shared CHNA.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6A29-ACC4-486E-808B-F1490F4756E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5907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Handout</a:t>
            </a:r>
            <a:r>
              <a:rPr lang="en-US" baseline="0" dirty="0" smtClean="0"/>
              <a:t> </a:t>
            </a:r>
            <a:r>
              <a:rPr lang="en-US" b="1" baseline="0" dirty="0" smtClean="0"/>
              <a:t>either</a:t>
            </a:r>
            <a:r>
              <a:rPr lang="en-US" baseline="0" dirty="0" smtClean="0"/>
              <a:t> </a:t>
            </a:r>
            <a:r>
              <a:rPr lang="en-US" baseline="0" dirty="0" smtClean="0">
                <a:solidFill>
                  <a:schemeClr val="accent3">
                    <a:lumMod val="75000"/>
                  </a:schemeClr>
                </a:solidFill>
              </a:rPr>
              <a:t>Indicator List (with all 160+ items along 18 domains) &amp; (short) Aroostook County Summary Report</a:t>
            </a:r>
            <a:r>
              <a:rPr lang="en-US" baseline="0" dirty="0" smtClean="0"/>
              <a:t> </a:t>
            </a:r>
            <a:r>
              <a:rPr lang="en-US" b="1" baseline="0" dirty="0" smtClean="0"/>
              <a:t>or</a:t>
            </a:r>
            <a:r>
              <a:rPr lang="en-US" baseline="0" dirty="0" smtClean="0"/>
              <a:t> </a:t>
            </a:r>
            <a:r>
              <a:rPr lang="en-US" baseline="0" dirty="0" smtClean="0">
                <a:solidFill>
                  <a:schemeClr val="accent3">
                    <a:lumMod val="75000"/>
                  </a:schemeClr>
                </a:solidFill>
              </a:rPr>
              <a:t>handout full table of indicators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Background: Maine SHNAPP has two active subcommittees – Metrics and Community Engagement – that work in respective areas of expertise and provide recommendations to the Steering Committee run by representatives in leadership roles from each of the organizations represented within the MOU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Metrics Subcommittee took almost 2 years prior to this report to vet indicators and carefully selected the ones in this report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Metrics Subcommittee and Steering Committee contracted with Market Decisions to assist with analysis of secondary quantitative (collaborated with epidemiologists from Maine CDC), complete the Stakeholders Survey, and write 17 full-length reports [1 state, 16 county] along with 24 summary reports [16 county, 5 public health district, 3 urban area]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The Aroostook County Report will form participating TAMC’s CHNA along with the Aroostook District Public Health Improvement Plan – all hospital and public health improvement plans will inform the State Health Improvement Plan</a:t>
            </a:r>
            <a:endParaRPr lang="en-US" dirty="0" smtClean="0"/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6A29-ACC4-486E-808B-F1490F4756E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6193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Describe coordination for non-profit hospitals &amp; public health (PH infrastructure and SHNAPP’s reliance on DLs &amp; DCCs)  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Use shared CHNAs to obtain input from diverse community members (agencies &amp; individuals)</a:t>
            </a: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/>
              <a:t>IRS requirements for: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	-Non-profit hospitals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	-Public health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	-Medically underserved, low-income, &amp; minority populations (members of groups or representatives from agencies serving groups)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	</a:t>
            </a:r>
            <a:r>
              <a:rPr lang="en-US" b="1" baseline="0" dirty="0" smtClean="0"/>
              <a:t>Public Health Accreditation Board (PHAB) for: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/>
              <a:t>	</a:t>
            </a:r>
            <a:r>
              <a:rPr lang="en-US" b="0" baseline="0" dirty="0" smtClean="0"/>
              <a:t>-other government agencies (in addition to public health)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 smtClean="0"/>
              <a:t>	-not-for-profit groups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 smtClean="0"/>
              <a:t>	-statewide associations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 smtClean="0"/>
              <a:t>	-faith-based organizations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 smtClean="0"/>
              <a:t>	-businesses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 smtClean="0"/>
              <a:t>	-voluntary organizations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 smtClean="0"/>
              <a:t>	-academia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 smtClean="0"/>
              <a:t>	-military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 smtClean="0"/>
              <a:t>	-representatives from 2+ populations at higher risk or have poorer health outcomes	</a:t>
            </a: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What we are doing today satisfies “community engagement” requirements &amp; will be documented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[hospitals only] SHNAPP community engagement phase goes beyond minimum IRS requirement to obtain written comment from these groups.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CE phase supports Maine CDC in achieving and maintaining accreditation through documentation of this process and community input.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Input gets incorporated into Maine SHNAPP hospitals’ Implementation Strategies (IRS requirement) and District Public Health Improvement Plans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Community Engagement Guidance document created by SHNAPP CE Subcommittee as a resource for local SHNAPP CE Committees led by Maine CDC District Liaisons and non-profit hospital community benefit representatives. Discuss how participation on SHNAPP CE Committee helps the process (and potentially people/organizations involved)….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6A29-ACC4-486E-808B-F1490F4756E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2499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Input gathered during CE Phase and shared CHNA reports will inform these plans.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Ideally, non-profit hospital community benefit representatives will work closely with Maine CDC District Liaisons and local Community Engagement Committees to co-create IS/DPHIPs.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“End of FY” varies depending on FY of each hospital – example of MG &amp; CMHC (6/30/16), EMHS</a:t>
            </a:r>
            <a:r>
              <a:rPr lang="en-US" baseline="0" dirty="0" smtClean="0"/>
              <a:t> &amp; MH (9/30/16), St. Mary’s (12/31/16). This satisfies the IRS requirement for CHNA/Implementation Strategy.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6A29-ACC4-486E-808B-F1490F4756E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262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Input gathered during CE Phase and shared CHNA reports will inform these plans.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Ideally, non-profit hospital community benefit representatives will work closely with Maine CDC District Liaisons and local Community Engagement Committees to co-create IS/DPHIPs.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“End of FY” varies depending on FY of each hospital – example of MG &amp; CMHC (6/30/16), EMHS</a:t>
            </a:r>
            <a:r>
              <a:rPr lang="en-US" baseline="0" dirty="0" smtClean="0"/>
              <a:t> &amp; MH (9/30/16), St. Mary’s (12/31/16). This satisfies the IRS requirement for CHNA/Implementation Strategy.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6A29-ACC4-486E-808B-F1490F4756E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262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We’ll be referring to condensed data from the Shared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CHNA Aroostook County Report: 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ata Summary Sheets and Priority Health Issues and Factors tables to identify topics that affect the population of Aroostook County </a:t>
            </a:r>
          </a:p>
          <a:p>
            <a:pPr marL="171450" indent="-1714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we consider these data within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context of the current (2013) CHNA/Implementation Strategy, some topics will command immediate attention and others will be “parked” for later attention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6A29-ACC4-486E-808B-F1490F4756E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3405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Stakeholder Survey – primary data source;</a:t>
            </a:r>
            <a:r>
              <a:rPr lang="en-US" baseline="0" dirty="0" smtClean="0"/>
              <a:t> instrument designed in collaboration with Maine SHNAPP Steering Committee and work groups</a:t>
            </a:r>
          </a:p>
          <a:p>
            <a: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aseline="0" dirty="0" smtClean="0"/>
              <a:t>4 domains of questions: [1] stakeholder demographics, [2] health issues with greatest impact, [3] determinants of health, [4] health priorities and challenges</a:t>
            </a:r>
          </a:p>
          <a:p>
            <a: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aseline="0" dirty="0" smtClean="0"/>
              <a:t>Snowball sample – stakeholder agencies received survey and shared with members/stakeholders</a:t>
            </a:r>
          </a:p>
          <a:p>
            <a: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aseline="0" dirty="0" smtClean="0"/>
              <a:t>Total sample = 1,639; Aroostook County = 110</a:t>
            </a:r>
          </a:p>
          <a:p>
            <a: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aseline="0" dirty="0" smtClean="0"/>
              <a:t>Respondents represented health care agencies, public health agencies, law enforcement, municipalities, schools, businesses, social service agencies, and NGOs</a:t>
            </a:r>
          </a:p>
          <a:p>
            <a: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aseline="0" dirty="0" smtClean="0"/>
              <a:t>Ranking above came from a list of 25 health issues [family health, chronic diseases, infectious diseases, healthy behaviors, other health issues]</a:t>
            </a:r>
          </a:p>
          <a:p>
            <a: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aseline="0" dirty="0" smtClean="0"/>
              <a:t>Respondents were asked to identify on a scale of 1 to 5 where “1 is not at all a critical problem”, “4 is a major problem”, and “5 is a critical problem”</a:t>
            </a:r>
          </a:p>
          <a:p>
            <a: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800" baseline="0" dirty="0" smtClean="0"/>
          </a:p>
          <a:p>
            <a:pPr marL="171450" lvl="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These are the top 5 health issues for Aroostook County </a:t>
            </a:r>
          </a:p>
          <a:p>
            <a:pPr marL="171450" lvl="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71450" lvl="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The top 5 health issues for the state were:</a:t>
            </a:r>
          </a:p>
          <a:p>
            <a: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Drug</a:t>
            </a:r>
            <a:r>
              <a:rPr lang="en-US" baseline="0" dirty="0" smtClean="0"/>
              <a:t> &amp; Alcohol Abuse (80%)</a:t>
            </a:r>
          </a:p>
          <a:p>
            <a: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aseline="0" dirty="0" smtClean="0"/>
              <a:t>Obesity (78%)</a:t>
            </a:r>
          </a:p>
          <a:p>
            <a: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aseline="0" dirty="0" smtClean="0"/>
              <a:t>Mental Health (71%)</a:t>
            </a:r>
          </a:p>
          <a:p>
            <a: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aseline="0" dirty="0" smtClean="0"/>
              <a:t>Physical Activity &amp; Nutrition (69%)</a:t>
            </a:r>
          </a:p>
          <a:p>
            <a: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aseline="0" dirty="0" smtClean="0"/>
              <a:t>Depression (67%)</a:t>
            </a:r>
            <a:endParaRPr lang="en-US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6A29-ACC4-486E-808B-F1490F4756E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8575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Take some time to review the handout of Health Issues – Surveillance Data to note successes &amp; challenges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The handout also contains the Stakeholder Survey responses related to Health Issues for comparison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6A29-ACC4-486E-808B-F1490F4756E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857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  <a:prstGeom prst="rect">
            <a:avLst/>
          </a:prstGeom>
        </p:spPr>
        <p:txBody>
          <a:bodyPr/>
          <a:lstStyle/>
          <a:p>
            <a:fld id="{4BC1325E-524A-4EAB-BBE5-F511CFAEFD5D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E71D7C81-DD6A-4425-9C81-7B2FF1A52F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066800"/>
          </a:xfrm>
        </p:spPr>
        <p:txBody>
          <a:bodyPr/>
          <a:lstStyle>
            <a:lvl1pPr>
              <a:defRPr b="1">
                <a:latin typeface="Calibri" panose="020F0502020204030204" pitchFamily="34" charset="0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25112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>
              <a:defRPr>
                <a:latin typeface="Cambria" panose="02040503050406030204" pitchFamily="18" charset="0"/>
              </a:defRPr>
            </a:lvl2pPr>
            <a:lvl3pPr>
              <a:defRPr>
                <a:latin typeface="Cambria" panose="02040503050406030204" pitchFamily="18" charset="0"/>
              </a:defRPr>
            </a:lvl3pPr>
            <a:lvl4pPr>
              <a:defRPr>
                <a:latin typeface="Cambria" panose="02040503050406030204" pitchFamily="18" charset="0"/>
              </a:defRPr>
            </a:lvl4pPr>
            <a:lvl5pPr>
              <a:defRPr>
                <a:latin typeface="Cambria" panose="02040503050406030204" pitchFamily="18" charset="0"/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D7C81-DD6A-4425-9C81-7B2FF1A52F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066800"/>
          </a:xfrm>
        </p:spPr>
        <p:txBody>
          <a:bodyPr/>
          <a:lstStyle>
            <a:lvl1pPr>
              <a:defRPr b="1">
                <a:latin typeface="Calibri" panose="020F0502020204030204" pitchFamily="34" charset="0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D7C81-DD6A-4425-9C81-7B2FF1A52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3482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E71D7C81-DD6A-4425-9C81-7B2FF1A52F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D7C81-DD6A-4425-9C81-7B2FF1A52F0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57200" y="1752600"/>
            <a:ext cx="8229600" cy="4325112"/>
          </a:xfrm>
        </p:spPr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  <a:lvl2pPr>
              <a:defRPr>
                <a:latin typeface="Cambria" panose="02040503050406030204" pitchFamily="18" charset="0"/>
              </a:defRPr>
            </a:lvl2pPr>
            <a:lvl3pPr>
              <a:defRPr>
                <a:latin typeface="Cambria" panose="02040503050406030204" pitchFamily="18" charset="0"/>
              </a:defRPr>
            </a:lvl3pPr>
            <a:lvl4pPr>
              <a:defRPr>
                <a:latin typeface="Cambria" panose="02040503050406030204" pitchFamily="18" charset="0"/>
              </a:defRPr>
            </a:lvl4pPr>
            <a:lvl5pPr>
              <a:defRPr>
                <a:latin typeface="Cambria" panose="02040503050406030204" pitchFamily="18" charset="0"/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008342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E71D7C81-DD6A-4425-9C81-7B2FF1A52F0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53" r:id="rId3"/>
    <p:sldLayoutId id="2147483750" r:id="rId4"/>
    <p:sldLayoutId id="2147483752" r:id="rId5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www.maine.gov/SHNAPP/" TargetMode="External"/><Relationship Id="rId4" Type="http://schemas.openxmlformats.org/officeDocument/2006/relationships/hyperlink" Target="mailto:stacy.boucher@maine.gov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23771" y="1142999"/>
            <a:ext cx="6429829" cy="2057401"/>
          </a:xfrm>
        </p:spPr>
        <p:txBody>
          <a:bodyPr>
            <a:noAutofit/>
          </a:bodyPr>
          <a:lstStyle/>
          <a:p>
            <a:r>
              <a:rPr lang="en-US" sz="5400" dirty="0" smtClean="0">
                <a:latin typeface="Calibri" panose="020F0502020204030204" pitchFamily="34" charset="0"/>
              </a:rPr>
              <a:t>Shared Community Health Needs Assessment (CHNA)</a:t>
            </a:r>
            <a:endParaRPr lang="en-US" sz="5400" dirty="0">
              <a:latin typeface="Calibri" panose="020F05020202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4114800"/>
            <a:ext cx="6934200" cy="213360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Data Summary </a:t>
            </a:r>
          </a:p>
          <a:p>
            <a:pPr algn="l"/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Aroostook County Report</a:t>
            </a:r>
          </a:p>
          <a:p>
            <a:pPr algn="l"/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Fall 2015/Spring 2016</a:t>
            </a:r>
          </a:p>
          <a:p>
            <a:pPr algn="l"/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[name]</a:t>
            </a:r>
          </a:p>
          <a:p>
            <a:pPr algn="l"/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[date]</a:t>
            </a:r>
            <a:endParaRPr lang="en-US" sz="2800" b="1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" y="838200"/>
            <a:ext cx="3048000" cy="2362200"/>
          </a:xfrm>
          <a:prstGeom prst="rect">
            <a:avLst/>
          </a:prstGeom>
          <a:solidFill>
            <a:srgbClr val="FED5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94" y="914400"/>
            <a:ext cx="2889809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746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Top issues affecting where we live, work, learn &amp; play in </a:t>
            </a:r>
            <a:r>
              <a:rPr lang="en-US" dirty="0" smtClean="0">
                <a:solidFill>
                  <a:schemeClr val="accent2"/>
                </a:solidFill>
              </a:rPr>
              <a:t>Aroostook County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0377" y="1905000"/>
            <a:ext cx="868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2015 Stakeholder Survey - </a:t>
            </a:r>
            <a:r>
              <a:rPr lang="en-US" sz="1600" b="1" dirty="0"/>
              <a:t>Total 1,639 surveys; Aroostook 110 surveys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3400" y="6324599"/>
            <a:ext cx="4724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Source: Maine </a:t>
            </a:r>
            <a:r>
              <a:rPr lang="en-US" sz="1200" dirty="0"/>
              <a:t>SHNAPP Stakeholder Survey, 2015</a:t>
            </a:r>
          </a:p>
          <a:p>
            <a:endParaRPr lang="en-US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4568126"/>
              </p:ext>
            </p:extLst>
          </p:nvPr>
        </p:nvGraphicFramePr>
        <p:xfrm>
          <a:off x="535378" y="2236981"/>
          <a:ext cx="8151421" cy="40876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3829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Top issues affecting where we live, work, learn &amp; play in </a:t>
            </a:r>
            <a:r>
              <a:rPr lang="en-US" dirty="0" smtClean="0">
                <a:solidFill>
                  <a:schemeClr val="accent2"/>
                </a:solidFill>
              </a:rPr>
              <a:t>Aroostook County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4900" y="1690990"/>
            <a:ext cx="563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2"/>
                </a:solidFill>
              </a:rPr>
              <a:t>Surveillance Data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0704" y="5876911"/>
            <a:ext cx="7620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 Adapted from 2015  Shared Community Health Needs Assessment, </a:t>
            </a:r>
            <a:r>
              <a:rPr lang="en-US" sz="1200" dirty="0" smtClean="0"/>
              <a:t>Aroostook </a:t>
            </a:r>
            <a:r>
              <a:rPr lang="en-US" sz="1200" dirty="0"/>
              <a:t>County</a:t>
            </a:r>
          </a:p>
          <a:p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2362200"/>
            <a:ext cx="7035260" cy="3505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4754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Comparing these results with our current CHNA &amp; Implementation Strategy….</a:t>
            </a:r>
            <a:endParaRPr lang="en-US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905000"/>
            <a:ext cx="7515225" cy="4353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7663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Comparing these results with our current State Health Assessment &amp; DPHIP….</a:t>
            </a:r>
            <a:endParaRPr lang="en-US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905000"/>
            <a:ext cx="7515225" cy="4353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1579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the next steps?</a:t>
            </a:r>
            <a:endParaRPr lang="en-US" dirty="0"/>
          </a:p>
        </p:txBody>
      </p:sp>
      <p:pic>
        <p:nvPicPr>
          <p:cNvPr id="10250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2362" y="4024249"/>
            <a:ext cx="1852612" cy="1392941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51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034" y="2219763"/>
            <a:ext cx="2415268" cy="135255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54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667000"/>
            <a:ext cx="1771650" cy="230314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706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08958"/>
            <a:ext cx="2286000" cy="1718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609600"/>
            <a:ext cx="8229600" cy="1066800"/>
          </a:xfrm>
        </p:spPr>
        <p:txBody>
          <a:bodyPr/>
          <a:lstStyle/>
          <a:p>
            <a:r>
              <a:rPr lang="en-US" dirty="0" smtClean="0"/>
              <a:t>Shared CHNA Contacts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idx="4294967295"/>
          </p:nvPr>
        </p:nvSpPr>
        <p:spPr>
          <a:xfrm>
            <a:off x="685800" y="2057400"/>
            <a:ext cx="8229600" cy="4324350"/>
          </a:xfrm>
        </p:spPr>
        <p:txBody>
          <a:bodyPr>
            <a:normAutofit fontScale="92500" lnSpcReduction="10000"/>
          </a:bodyPr>
          <a:lstStyle/>
          <a:p>
            <a:pPr marL="109728" indent="0" algn="l">
              <a:buNone/>
            </a:pPr>
            <a:r>
              <a:rPr lang="en-US" sz="2100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Maine CDC District Liaison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		</a:t>
            </a:r>
            <a:r>
              <a:rPr lang="en-US" sz="2100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SHNAPP Hospital Representative</a:t>
            </a:r>
          </a:p>
          <a:p>
            <a:pPr marL="109728" indent="0" algn="l">
              <a:buNone/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Stacy Boucher			Name</a:t>
            </a:r>
          </a:p>
          <a:p>
            <a:pPr marL="109728" indent="0">
              <a:buNone/>
            </a:pPr>
            <a:r>
              <a:rPr lang="en-US" dirty="0"/>
              <a:t>493-4087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				Phone</a:t>
            </a:r>
          </a:p>
          <a:p>
            <a:pPr marL="109728" indent="0">
              <a:buNone/>
            </a:pPr>
            <a:r>
              <a:rPr lang="en-US" sz="2000" u="sng" dirty="0">
                <a:hlinkClick r:id="rId4"/>
              </a:rPr>
              <a:t>stacy.boucher@maine.gov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		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Email</a:t>
            </a:r>
          </a:p>
          <a:p>
            <a:pPr marL="109728" indent="0">
              <a:buNone/>
            </a:pPr>
            <a:endParaRPr lang="en-US" sz="1900" dirty="0" smtClean="0">
              <a:solidFill>
                <a:schemeClr val="bg2">
                  <a:lumMod val="25000"/>
                </a:schemeClr>
              </a:solidFill>
              <a:latin typeface="Cambria" panose="02040503050406030204" pitchFamily="18" charset="0"/>
            </a:endParaRPr>
          </a:p>
          <a:p>
            <a:pPr marL="109728" indent="0">
              <a:buNone/>
            </a:pPr>
            <a:r>
              <a:rPr lang="en-US" sz="2100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SHNAPP Hospital Representative </a:t>
            </a:r>
            <a:r>
              <a:rPr lang="en-US" sz="2100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		</a:t>
            </a:r>
            <a:r>
              <a:rPr lang="en-US" sz="2100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 Additional SHNAPP Contacts</a:t>
            </a:r>
          </a:p>
          <a:p>
            <a:pPr marL="109728" indent="0">
              <a:buNone/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Name				Name</a:t>
            </a:r>
            <a:endParaRPr lang="en-US" dirty="0">
              <a:solidFill>
                <a:schemeClr val="bg2">
                  <a:lumMod val="25000"/>
                </a:schemeClr>
              </a:solidFill>
              <a:latin typeface="Cambria" panose="02040503050406030204" pitchFamily="18" charset="0"/>
            </a:endParaRPr>
          </a:p>
          <a:p>
            <a:pPr marL="109728" indent="0">
              <a:buNone/>
            </a:pPr>
            <a:r>
              <a:rPr lang="en-US" dirty="0" smtClean="0"/>
              <a:t>Phone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				Phone</a:t>
            </a:r>
            <a:endParaRPr lang="en-US" dirty="0">
              <a:solidFill>
                <a:schemeClr val="bg2">
                  <a:lumMod val="25000"/>
                </a:schemeClr>
              </a:solidFill>
              <a:latin typeface="Cambria" panose="02040503050406030204" pitchFamily="18" charset="0"/>
            </a:endParaRPr>
          </a:p>
          <a:p>
            <a:pPr marL="109728" indent="0">
              <a:buNone/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Email	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	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		Email</a:t>
            </a:r>
            <a:endParaRPr lang="en-US" dirty="0">
              <a:solidFill>
                <a:schemeClr val="bg2">
                  <a:lumMod val="25000"/>
                </a:schemeClr>
              </a:solidFill>
              <a:latin typeface="Cambria" panose="02040503050406030204" pitchFamily="18" charset="0"/>
            </a:endParaRPr>
          </a:p>
          <a:p>
            <a:pPr marL="109728" indent="0" algn="l">
              <a:buNone/>
            </a:pPr>
            <a:endParaRPr lang="en-US" dirty="0">
              <a:solidFill>
                <a:schemeClr val="bg2">
                  <a:lumMod val="25000"/>
                </a:schemeClr>
              </a:solidFill>
              <a:latin typeface="Cambria" panose="02040503050406030204" pitchFamily="18" charset="0"/>
            </a:endParaRPr>
          </a:p>
          <a:p>
            <a:pPr marL="109728" indent="0" algn="l">
              <a:buNone/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Shared CHNA Reports: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hlinkClick r:id="rId5"/>
              </a:rPr>
              <a:t>www.maine.gov/SHNAPP/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63956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Maine SHNAPP </a:t>
            </a:r>
            <a:r>
              <a:rPr lang="en-US" dirty="0">
                <a:solidFill>
                  <a:srgbClr val="FF0000"/>
                </a:solidFill>
              </a:rPr>
              <a:t>Funders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752600"/>
            <a:ext cx="3121025" cy="89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206" y="1747837"/>
            <a:ext cx="3998913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4762" y="3124200"/>
            <a:ext cx="3292475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800600"/>
            <a:ext cx="2846387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974430"/>
            <a:ext cx="4151313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0219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included in the Reports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2253443"/>
            <a:ext cx="8751125" cy="3850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54636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SHNAPP Process:</a:t>
            </a:r>
            <a:endParaRPr lang="en-US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914400"/>
            <a:ext cx="521610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5867400" y="2057400"/>
            <a:ext cx="2895600" cy="3581400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879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SHNAPP Process: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838200"/>
            <a:ext cx="5562600" cy="5904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3886200" y="4648200"/>
            <a:ext cx="3962400" cy="1066800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0081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SHNAPP Process: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838200"/>
            <a:ext cx="5562600" cy="5904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3581400" y="3124200"/>
            <a:ext cx="4267200" cy="1066800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2410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8462">
            <a:off x="5388956" y="4800599"/>
            <a:ext cx="1095375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18245">
            <a:off x="6239249" y="4691268"/>
            <a:ext cx="126682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Task Today….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971800"/>
            <a:ext cx="2554910" cy="1649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199" y="2921450"/>
            <a:ext cx="2476875" cy="175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3019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Top health issues for </a:t>
            </a:r>
            <a:r>
              <a:rPr lang="en-US" dirty="0" smtClean="0">
                <a:solidFill>
                  <a:schemeClr val="accent2"/>
                </a:solidFill>
              </a:rPr>
              <a:t>Aroostook County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1782979"/>
            <a:ext cx="8381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2015 Stakeholder Survey </a:t>
            </a:r>
            <a:r>
              <a:rPr lang="en-US" sz="2800" b="1" dirty="0"/>
              <a:t>- </a:t>
            </a:r>
            <a:r>
              <a:rPr lang="en-US" sz="1600" b="1" dirty="0"/>
              <a:t>Total 1,639 surveys; </a:t>
            </a:r>
            <a:r>
              <a:rPr lang="en-US" sz="1600" b="1" dirty="0" smtClean="0"/>
              <a:t>Aroostook 110 </a:t>
            </a:r>
            <a:r>
              <a:rPr lang="en-US" sz="1600" b="1" dirty="0"/>
              <a:t>surveys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5801" y="6390492"/>
            <a:ext cx="39623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Source: Maine SHNAPP Stakeholder Survey, 2015</a:t>
            </a:r>
            <a:endParaRPr lang="en-US" sz="1200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8165286"/>
              </p:ext>
            </p:extLst>
          </p:nvPr>
        </p:nvGraphicFramePr>
        <p:xfrm>
          <a:off x="334488" y="2287396"/>
          <a:ext cx="8352311" cy="41030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9344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Top health issues for </a:t>
            </a:r>
            <a:r>
              <a:rPr lang="en-US" dirty="0" smtClean="0">
                <a:solidFill>
                  <a:schemeClr val="accent2"/>
                </a:solidFill>
              </a:rPr>
              <a:t>Aroostook County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28701" y="1522485"/>
            <a:ext cx="548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2"/>
                </a:solidFill>
              </a:rPr>
              <a:t>Surveillance Data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38072" y="5977412"/>
            <a:ext cx="67253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Source:  Adapted from 2015  Shared Community Health Needs Assessment, Aroostook County</a:t>
            </a:r>
            <a:endParaRPr lang="en-US" sz="1200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032918"/>
            <a:ext cx="6724649" cy="394449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3661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3788</TotalTime>
  <Words>1400</Words>
  <Application>Microsoft Office PowerPoint</Application>
  <PresentationFormat>On-screen Show (4:3)</PresentationFormat>
  <Paragraphs>166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Urban</vt:lpstr>
      <vt:lpstr>Shared Community Health Needs Assessment (CHNA)</vt:lpstr>
      <vt:lpstr>Maine SHNAPP Funders</vt:lpstr>
      <vt:lpstr>Data included in the Reports</vt:lpstr>
      <vt:lpstr>SHNAPP Process:</vt:lpstr>
      <vt:lpstr>SHNAPP Process:</vt:lpstr>
      <vt:lpstr>SHNAPP Process:</vt:lpstr>
      <vt:lpstr>Our Task Today….</vt:lpstr>
      <vt:lpstr>Top health issues for Aroostook County</vt:lpstr>
      <vt:lpstr>Top health issues for Aroostook County</vt:lpstr>
      <vt:lpstr>Top issues affecting where we live, work, learn &amp; play in Aroostook County</vt:lpstr>
      <vt:lpstr>Top issues affecting where we live, work, learn &amp; play in Aroostook County</vt:lpstr>
      <vt:lpstr>Comparing these results with our current CHNA &amp; Implementation Strategy….</vt:lpstr>
      <vt:lpstr>Comparing these results with our current State Health Assessment &amp; DPHIP….</vt:lpstr>
      <vt:lpstr>What are the next steps?</vt:lpstr>
      <vt:lpstr>Shared CHNA Contacts</vt:lpstr>
    </vt:vector>
  </TitlesOfParts>
  <Company>MaineGeneral Health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Maine SHNAPP</dc:title>
  <dc:creator>%username%</dc:creator>
  <cp:lastModifiedBy>%username%</cp:lastModifiedBy>
  <cp:revision>191</cp:revision>
  <cp:lastPrinted>2015-09-09T11:18:45Z</cp:lastPrinted>
  <dcterms:created xsi:type="dcterms:W3CDTF">2015-06-09T16:33:57Z</dcterms:created>
  <dcterms:modified xsi:type="dcterms:W3CDTF">2015-10-15T11:11:12Z</dcterms:modified>
</cp:coreProperties>
</file>